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3" r:id="rId1"/>
  </p:sldMasterIdLst>
  <p:notesMasterIdLst>
    <p:notesMasterId r:id="rId24"/>
  </p:notesMasterIdLst>
  <p:sldIdLst>
    <p:sldId id="256" r:id="rId2"/>
    <p:sldId id="263" r:id="rId3"/>
    <p:sldId id="287" r:id="rId4"/>
    <p:sldId id="288" r:id="rId5"/>
    <p:sldId id="262" r:id="rId6"/>
    <p:sldId id="266" r:id="rId7"/>
    <p:sldId id="290" r:id="rId8"/>
    <p:sldId id="292" r:id="rId9"/>
    <p:sldId id="291" r:id="rId10"/>
    <p:sldId id="293" r:id="rId11"/>
    <p:sldId id="289" r:id="rId12"/>
    <p:sldId id="294" r:id="rId13"/>
    <p:sldId id="295" r:id="rId14"/>
    <p:sldId id="297" r:id="rId15"/>
    <p:sldId id="296" r:id="rId16"/>
    <p:sldId id="298" r:id="rId17"/>
    <p:sldId id="264" r:id="rId18"/>
    <p:sldId id="265" r:id="rId19"/>
    <p:sldId id="284" r:id="rId20"/>
    <p:sldId id="283" r:id="rId21"/>
    <p:sldId id="285" r:id="rId22"/>
    <p:sldId id="286" r:id="rId23"/>
  </p:sldIdLst>
  <p:sldSz cx="9144000" cy="6858000" type="screen4x3"/>
  <p:notesSz cx="10234613" cy="7099300"/>
  <p:defaultTextStyle>
    <a:defPPr>
      <a:defRPr lang="tr-TR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97"/>
    <p:restoredTop sz="93271"/>
  </p:normalViewPr>
  <p:slideViewPr>
    <p:cSldViewPr snapToGrid="0" snapToObjects="1">
      <p:cViewPr varScale="1">
        <p:scale>
          <a:sx n="85" d="100"/>
          <a:sy n="85" d="100"/>
        </p:scale>
        <p:origin x="336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97550" y="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45076-7EC1-C249-844B-26BDC43CF8C2}" type="datetimeFigureOut">
              <a:rPr lang="en-US" smtClean="0"/>
              <a:t>8/1/17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19488" y="887413"/>
            <a:ext cx="3195637" cy="23955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23938" y="3416300"/>
            <a:ext cx="8186737" cy="27955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370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97550" y="6743700"/>
            <a:ext cx="44354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489AC-B8E4-9641-928A-C72CD3921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82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547664" y="1484784"/>
            <a:ext cx="6477000" cy="1828800"/>
          </a:xfrm>
        </p:spPr>
        <p:txBody>
          <a:bodyPr anchor="b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/>
          <a:lstStyle/>
          <a:p>
            <a:fld id="{B2AEF01B-3E1B-4C8D-B011-36D712BFB2B7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  <a:prstGeom prst="rect">
            <a:avLst/>
          </a:prstGeom>
        </p:spPr>
        <p:txBody>
          <a:bodyPr/>
          <a:lstStyle/>
          <a:p>
            <a:fld id="{278F9C3F-35F6-4828-B0FA-F9989E488FE7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642100"/>
            <a:ext cx="6048375" cy="215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88125" y="623728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A429E-EC32-4435-B6D9-2C358E91B0C4}" type="slidenum">
              <a:rPr lang="tr-TR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9971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tr-TR" smtClean="0"/>
              <a:t>7/7/2014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BF0E594-9508-4F75-8FB2-7E9FCE92EA3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Lecture Notes for E Alpaydın 2014 Introduction to Machine Learning 3e © The MIT Press (V1.0)</a:t>
            </a:r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6"/>
            <a:ext cx="3886200" cy="5079793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6"/>
            <a:ext cx="3886200" cy="5079793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41589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41589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FE715C-B3C6-4904-A8B1-DB4C55920D83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>
                <a:latin typeface="Arial"/>
                <a:cs typeface="Arial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997152"/>
          </a:xfrm>
          <a:prstGeom prst="rect">
            <a:avLst/>
          </a:prstGeom>
          <a:noFill/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2" name="Straight Arrow Connector 1"/>
          <p:cNvCxnSpPr>
            <a:stCxn id="7" idx="1"/>
            <a:endCxn id="7" idx="3"/>
          </p:cNvCxnSpPr>
          <p:nvPr/>
        </p:nvCxnSpPr>
        <p:spPr>
          <a:xfrm>
            <a:off x="0" y="1394460"/>
            <a:ext cx="9144000" cy="0"/>
          </a:xfrm>
          <a:prstGeom prst="straightConnector1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457200" indent="-45720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 charset="2"/>
        <a:buChar char="u"/>
        <a:defRPr kumimoji="0" sz="2900" kern="1200">
          <a:solidFill>
            <a:srgbClr val="000000"/>
          </a:solidFill>
          <a:latin typeface="Arial"/>
          <a:ea typeface="+mn-ea"/>
          <a:cs typeface="Arial"/>
        </a:defRPr>
      </a:lvl1pPr>
      <a:lvl2pPr marL="822960" indent="-45720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" charset="2"/>
        <a:buChar char="u"/>
        <a:defRPr kumimoji="0" sz="2600" kern="1200">
          <a:solidFill>
            <a:srgbClr val="000000"/>
          </a:solidFill>
          <a:latin typeface="Arial"/>
          <a:ea typeface="+mn-ea"/>
          <a:cs typeface="Arial"/>
        </a:defRPr>
      </a:lvl2pPr>
      <a:lvl3pPr marL="1028700" indent="-3429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 charset="2"/>
        <a:buChar char="u"/>
        <a:defRPr kumimoji="0" sz="2300" kern="1200">
          <a:solidFill>
            <a:srgbClr val="000000"/>
          </a:solidFill>
          <a:latin typeface="Arial"/>
          <a:ea typeface="+mn-ea"/>
          <a:cs typeface="Arial"/>
        </a:defRPr>
      </a:lvl3pPr>
      <a:lvl4pPr marL="1485900" indent="-3429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 charset="2"/>
        <a:buChar char="u"/>
        <a:defRPr kumimoji="0" sz="2000" kern="1200">
          <a:solidFill>
            <a:srgbClr val="000000"/>
          </a:solidFill>
          <a:latin typeface="Arial"/>
          <a:ea typeface="+mn-ea"/>
          <a:cs typeface="Arial"/>
        </a:defRPr>
      </a:lvl4pPr>
      <a:lvl5pPr marL="1943100" indent="-3429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 charset="2"/>
        <a:buChar char="u"/>
        <a:defRPr kumimoji="0" sz="2000" kern="1200">
          <a:solidFill>
            <a:srgbClr val="000000"/>
          </a:solidFill>
          <a:latin typeface="Arial"/>
          <a:ea typeface="+mn-ea"/>
          <a:cs typeface="Arial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Bayesian decision theory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098394" y="4477724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accent4">
                    <a:lumMod val="75000"/>
                    <a:lumOff val="25000"/>
                  </a:schemeClr>
                </a:solidFill>
              </a:rPr>
              <a:t>Paul Schrater</a:t>
            </a:r>
            <a:br>
              <a:rPr lang="en-US" dirty="0">
                <a:solidFill>
                  <a:schemeClr val="accent4">
                    <a:lumMod val="75000"/>
                    <a:lumOff val="25000"/>
                  </a:schemeClr>
                </a:solidFill>
              </a:rPr>
            </a:br>
            <a:r>
              <a:rPr lang="en-US" dirty="0">
                <a:solidFill>
                  <a:schemeClr val="accent4">
                    <a:lumMod val="75000"/>
                    <a:lumOff val="25000"/>
                  </a:schemeClr>
                </a:solidFill>
              </a:rPr>
              <a:t>University of Minnesota</a:t>
            </a:r>
          </a:p>
        </p:txBody>
      </p:sp>
    </p:spTree>
    <p:extLst>
      <p:ext uri="{BB962C8B-B14F-4D97-AF65-F5344CB8AC3E}">
        <p14:creationId xmlns:p14="http://schemas.microsoft.com/office/powerpoint/2010/main" val="301926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Policy:  Sensory history -&gt; choice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5181"/>
            <a:ext cx="8858769" cy="4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31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Bayesian Inference of hidden state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31" y="1571488"/>
            <a:ext cx="8355693" cy="489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8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Bayesian Inference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75" y="1531786"/>
            <a:ext cx="8398987" cy="508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8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 forecast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1065" b="50000"/>
          <a:stretch/>
        </p:blipFill>
        <p:spPr>
          <a:xfrm>
            <a:off x="303057" y="3730231"/>
            <a:ext cx="5498306" cy="678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7" y="2083942"/>
            <a:ext cx="5498306" cy="17419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1622" t="31157" r="34030" b="15313"/>
          <a:stretch/>
        </p:blipFill>
        <p:spPr>
          <a:xfrm>
            <a:off x="490662" y="4408456"/>
            <a:ext cx="918153" cy="6926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1622" t="31157" r="34030" b="15313"/>
          <a:stretch/>
        </p:blipFill>
        <p:spPr>
          <a:xfrm>
            <a:off x="2597624" y="4408456"/>
            <a:ext cx="918153" cy="69265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5941" y="6064508"/>
            <a:ext cx="561142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Thirst accrues with elapsed time </a:t>
            </a:r>
            <a:endParaRPr lang="en-US" i="1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10224" t="6076" r="17411" b="30349"/>
          <a:stretch/>
        </p:blipFill>
        <p:spPr>
          <a:xfrm>
            <a:off x="4659786" y="4408456"/>
            <a:ext cx="1141577" cy="7968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740" y="4159687"/>
            <a:ext cx="448276" cy="4482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03057" y="1420615"/>
            <a:ext cx="28191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Sensory stream</a:t>
            </a:r>
            <a:endParaRPr lang="en-US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7561740" y="5095474"/>
            <a:ext cx="13901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Size =</a:t>
            </a:r>
          </a:p>
          <a:p>
            <a:r>
              <a:rPr lang="en-US" sz="2000" i="1" dirty="0" smtClean="0"/>
              <a:t> Outcome</a:t>
            </a:r>
          </a:p>
          <a:p>
            <a:r>
              <a:rPr lang="en-US" sz="2000" i="1" dirty="0" smtClean="0"/>
              <a:t>Probability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5944961" y="3189096"/>
            <a:ext cx="1241801" cy="146476"/>
          </a:xfrm>
          <a:prstGeom prst="straightConnector1">
            <a:avLst/>
          </a:prstGeom>
          <a:ln w="34925">
            <a:solidFill>
              <a:srgbClr val="FF0000"/>
            </a:solidFill>
            <a:tailEnd type="stealth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944961" y="3386077"/>
            <a:ext cx="1241801" cy="776734"/>
          </a:xfrm>
          <a:prstGeom prst="straightConnector1">
            <a:avLst/>
          </a:prstGeom>
          <a:ln w="34925">
            <a:solidFill>
              <a:srgbClr val="008000"/>
            </a:solidFill>
            <a:tailEnd type="stealth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67482" y="1420615"/>
            <a:ext cx="32688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Actions </a:t>
            </a:r>
          </a:p>
          <a:p>
            <a:r>
              <a:rPr lang="en-US" i="1" dirty="0" smtClean="0"/>
              <a:t>(</a:t>
            </a:r>
            <a:r>
              <a:rPr lang="en-US" i="1" dirty="0" err="1" smtClean="0"/>
              <a:t>stoptime</a:t>
            </a:r>
            <a:r>
              <a:rPr lang="en-US" i="1" dirty="0" smtClean="0"/>
              <a:t>(</a:t>
            </a:r>
            <a:r>
              <a:rPr lang="en-US" i="1" dirty="0" smtClean="0">
                <a:latin typeface="Symbol" charset="2"/>
                <a:cs typeface="Symbol" charset="2"/>
              </a:rPr>
              <a:t>t</a:t>
            </a:r>
            <a:r>
              <a:rPr lang="en-US" i="1" dirty="0" smtClean="0"/>
              <a:t>), L/R)</a:t>
            </a:r>
            <a:endParaRPr lang="en-US" i="1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6"/>
          <a:srcRect l="23154" r="22969" b="4069"/>
          <a:stretch/>
        </p:blipFill>
        <p:spPr>
          <a:xfrm>
            <a:off x="8140048" y="3994069"/>
            <a:ext cx="626000" cy="81194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90662" y="5233974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thirst</a:t>
            </a:r>
            <a:endParaRPr lang="en-US" sz="18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2597624" y="5205335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thirstier</a:t>
            </a:r>
            <a:endParaRPr lang="en-US" sz="18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4770312" y="5233974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thirstiest</a:t>
            </a:r>
            <a:endParaRPr lang="en-US" sz="1800" b="1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647" y="2521650"/>
            <a:ext cx="1049339" cy="104933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6"/>
          <a:srcRect l="23154" r="22969" b="4069"/>
          <a:stretch/>
        </p:blipFill>
        <p:spPr>
          <a:xfrm>
            <a:off x="8358986" y="2902846"/>
            <a:ext cx="333628" cy="432726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407474" y="2604320"/>
            <a:ext cx="43533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95441" y="3870423"/>
            <a:ext cx="4587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R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0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 probability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38459" y="2528910"/>
            <a:ext cx="746459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P(</a:t>
            </a:r>
            <a:r>
              <a:rPr lang="en-US" b="1" i="1" dirty="0" err="1" smtClean="0"/>
              <a:t>o|</a:t>
            </a:r>
            <a:r>
              <a:rPr lang="en-US" b="1" i="1" dirty="0" err="1"/>
              <a:t>s,a</a:t>
            </a:r>
            <a:r>
              <a:rPr lang="en-US" b="1" i="1" dirty="0" smtClean="0"/>
              <a:t>) = P(thirst = t, Juice |s, a</a:t>
            </a:r>
            <a:r>
              <a:rPr lang="en-US" b="1" i="1" baseline="-25000" dirty="0" smtClean="0">
                <a:latin typeface="Symbol" charset="2"/>
                <a:cs typeface="Symbol" charset="2"/>
              </a:rPr>
              <a:t>t</a:t>
            </a:r>
            <a:r>
              <a:rPr lang="en-US" b="1" i="1" dirty="0" smtClean="0">
                <a:latin typeface="Symbol" charset="2"/>
                <a:cs typeface="Symbol" charset="2"/>
              </a:rPr>
              <a:t>,</a:t>
            </a:r>
            <a:r>
              <a:rPr lang="en-US" b="1" i="1" dirty="0"/>
              <a:t> </a:t>
            </a:r>
            <a:r>
              <a:rPr lang="en-US" b="1" i="1" dirty="0" err="1" smtClean="0"/>
              <a:t>a</a:t>
            </a:r>
            <a:r>
              <a:rPr lang="en-US" b="1" i="1" baseline="-25000" dirty="0" err="1"/>
              <a:t>L</a:t>
            </a:r>
            <a:r>
              <a:rPr lang="en-US" b="1" i="1" baseline="-25000" dirty="0"/>
              <a:t>/</a:t>
            </a:r>
            <a:r>
              <a:rPr lang="en-US" b="1" i="1" baseline="-25000" dirty="0" smtClean="0"/>
              <a:t>R</a:t>
            </a:r>
            <a:r>
              <a:rPr lang="en-US" b="1" i="1" dirty="0"/>
              <a:t> </a:t>
            </a:r>
            <a:r>
              <a:rPr lang="en-US" b="1" i="1" dirty="0" smtClean="0"/>
              <a:t>)</a:t>
            </a:r>
          </a:p>
          <a:p>
            <a:r>
              <a:rPr lang="en-US" b="1" i="1" dirty="0" smtClean="0"/>
              <a:t>                </a:t>
            </a:r>
            <a:r>
              <a:rPr lang="en-US" b="1" i="1" dirty="0"/>
              <a:t>= </a:t>
            </a:r>
            <a:r>
              <a:rPr lang="en-US" b="1" i="1" dirty="0">
                <a:latin typeface="Symbol" charset="2"/>
                <a:cs typeface="Symbol" charset="2"/>
              </a:rPr>
              <a:t>d</a:t>
            </a:r>
            <a:r>
              <a:rPr lang="en-US" b="1" i="1" dirty="0"/>
              <a:t>(t-a</a:t>
            </a:r>
            <a:r>
              <a:rPr lang="en-US" b="1" i="1" baseline="-25000" dirty="0">
                <a:latin typeface="Symbol" charset="2"/>
                <a:cs typeface="Symbol" charset="2"/>
              </a:rPr>
              <a:t>t</a:t>
            </a:r>
            <a:r>
              <a:rPr lang="en-US" b="1" i="1" dirty="0"/>
              <a:t>)</a:t>
            </a:r>
            <a:r>
              <a:rPr lang="en-US" b="1" i="1" dirty="0" smtClean="0">
                <a:latin typeface="Symbol" charset="2"/>
                <a:cs typeface="Symbol" charset="2"/>
              </a:rPr>
              <a:t> </a:t>
            </a:r>
            <a:r>
              <a:rPr lang="en-US" b="1" i="1" dirty="0">
                <a:latin typeface="Symbol" charset="2"/>
                <a:cs typeface="Symbol" charset="2"/>
              </a:rPr>
              <a:t>d</a:t>
            </a:r>
            <a:r>
              <a:rPr lang="en-US" b="1" i="1" dirty="0" smtClean="0"/>
              <a:t>(s-</a:t>
            </a:r>
            <a:r>
              <a:rPr lang="en-US" b="1" i="1" dirty="0" err="1"/>
              <a:t>a</a:t>
            </a:r>
            <a:r>
              <a:rPr lang="en-US" b="1" i="1" baseline="-25000" dirty="0" err="1"/>
              <a:t>L</a:t>
            </a:r>
            <a:r>
              <a:rPr lang="en-US" b="1" i="1" baseline="-25000" dirty="0"/>
              <a:t>/R</a:t>
            </a:r>
            <a:r>
              <a:rPr lang="en-US" b="1" i="1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648" y="4057720"/>
            <a:ext cx="832992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thirst state is however much time </a:t>
            </a:r>
          </a:p>
          <a:p>
            <a:r>
              <a:rPr lang="en-US" dirty="0" smtClean="0"/>
              <a:t>has elapsed till decision</a:t>
            </a:r>
          </a:p>
          <a:p>
            <a:endParaRPr lang="en-US" dirty="0"/>
          </a:p>
          <a:p>
            <a:r>
              <a:rPr lang="en-US" dirty="0" smtClean="0"/>
              <a:t>The juice state is true if the reward location </a:t>
            </a:r>
            <a:r>
              <a:rPr lang="en-US" i="1" dirty="0" smtClean="0"/>
              <a:t>s </a:t>
            </a:r>
          </a:p>
          <a:p>
            <a:r>
              <a:rPr lang="en-US" i="1" dirty="0" smtClean="0"/>
              <a:t>matches the choice action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66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Simple cost function  </a:t>
            </a:r>
          </a:p>
          <a:p>
            <a:pPr marL="365760" lvl="1" indent="0">
              <a:buNone/>
            </a:pPr>
            <a:r>
              <a:rPr lang="en-US" i="1" dirty="0" smtClean="0"/>
              <a:t>Average amount of juice per unit time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</a:t>
            </a:r>
            <a:r>
              <a:rPr lang="en-US" i="1" dirty="0"/>
              <a:t>where </a:t>
            </a:r>
            <a:r>
              <a:rPr lang="en-US" i="1" dirty="0" smtClean="0"/>
              <a:t>T is the </a:t>
            </a:r>
            <a:r>
              <a:rPr lang="en-US" i="1" dirty="0" err="1" smtClean="0"/>
              <a:t>intertrial</a:t>
            </a:r>
            <a:r>
              <a:rPr lang="en-US" i="1" dirty="0" smtClean="0"/>
              <a:t> interval</a:t>
            </a:r>
            <a:endParaRPr lang="en-US" dirty="0"/>
          </a:p>
          <a:p>
            <a:r>
              <a:rPr lang="en-US" dirty="0" smtClean="0"/>
              <a:t>Expected cost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03796" y="5224064"/>
            <a:ext cx="889761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latin typeface="Apple Chancery"/>
                <a:cs typeface="Apple Chancery"/>
              </a:rPr>
              <a:t>L</a:t>
            </a:r>
            <a:r>
              <a:rPr lang="en-US" b="1" i="1" dirty="0"/>
              <a:t>(</a:t>
            </a:r>
            <a:r>
              <a:rPr lang="en-US" b="1" i="1" dirty="0" err="1"/>
              <a:t>a|x</a:t>
            </a:r>
            <a:r>
              <a:rPr lang="en-US" b="1" dirty="0"/>
              <a:t>)  = </a:t>
            </a:r>
            <a:r>
              <a:rPr lang="en-US" b="1" i="1" dirty="0"/>
              <a:t>∑</a:t>
            </a:r>
            <a:r>
              <a:rPr lang="en-US" b="1" i="1" baseline="-25000"/>
              <a:t>o</a:t>
            </a:r>
            <a:r>
              <a:rPr lang="en-US" b="1" i="1" smtClean="0"/>
              <a:t>∑</a:t>
            </a:r>
            <a:r>
              <a:rPr lang="en-US" b="1" i="1" baseline="-25000" dirty="0"/>
              <a:t>s</a:t>
            </a:r>
            <a:r>
              <a:rPr lang="en-US" b="1" i="1" dirty="0"/>
              <a:t> </a:t>
            </a:r>
            <a:r>
              <a:rPr lang="en-US" b="1" i="1" dirty="0" smtClean="0"/>
              <a:t>(J</a:t>
            </a:r>
            <a:r>
              <a:rPr lang="en-US" b="1" i="1" dirty="0"/>
              <a:t>/</a:t>
            </a:r>
            <a:r>
              <a:rPr lang="en-US" b="1" i="1" dirty="0" smtClean="0">
                <a:latin typeface="Symbol" charset="2"/>
                <a:cs typeface="Symbol" charset="2"/>
              </a:rPr>
              <a:t>t) d</a:t>
            </a:r>
            <a:r>
              <a:rPr lang="en-US" b="1" i="1" dirty="0"/>
              <a:t>(t</a:t>
            </a:r>
            <a:r>
              <a:rPr lang="en-US" b="1" i="1" dirty="0" smtClean="0"/>
              <a:t>-a</a:t>
            </a:r>
            <a:r>
              <a:rPr lang="en-US" b="1" i="1" baseline="-25000" dirty="0" smtClean="0">
                <a:latin typeface="Symbol" charset="2"/>
                <a:cs typeface="Symbol" charset="2"/>
              </a:rPr>
              <a:t>t</a:t>
            </a:r>
            <a:r>
              <a:rPr lang="en-US" b="1" i="1" dirty="0"/>
              <a:t>)</a:t>
            </a:r>
            <a:r>
              <a:rPr lang="en-US" b="1" i="1" dirty="0">
                <a:latin typeface="Symbol" charset="2"/>
                <a:cs typeface="Symbol" charset="2"/>
              </a:rPr>
              <a:t> d</a:t>
            </a:r>
            <a:r>
              <a:rPr lang="en-US" b="1" i="1" dirty="0"/>
              <a:t>(s-</a:t>
            </a:r>
            <a:r>
              <a:rPr lang="en-US" b="1" i="1" dirty="0" err="1"/>
              <a:t>a</a:t>
            </a:r>
            <a:r>
              <a:rPr lang="en-US" b="1" i="1" baseline="-25000" dirty="0" err="1"/>
              <a:t>L</a:t>
            </a:r>
            <a:r>
              <a:rPr lang="en-US" b="1" i="1" baseline="-25000" dirty="0"/>
              <a:t>/R</a:t>
            </a:r>
            <a:r>
              <a:rPr lang="en-US" b="1" i="1" dirty="0" smtClean="0"/>
              <a:t>)</a:t>
            </a:r>
            <a:r>
              <a:rPr lang="en-US" dirty="0" smtClean="0"/>
              <a:t> </a:t>
            </a:r>
            <a:r>
              <a:rPr lang="en-US" b="1" i="1" dirty="0" smtClean="0"/>
              <a:t>P</a:t>
            </a:r>
            <a:r>
              <a:rPr lang="en-US" b="1" i="1" dirty="0"/>
              <a:t>(</a:t>
            </a:r>
            <a:r>
              <a:rPr lang="en-US" b="1" i="1" dirty="0" err="1"/>
              <a:t>s|x</a:t>
            </a:r>
            <a:r>
              <a:rPr lang="en-US" b="1" dirty="0" smtClean="0"/>
              <a:t>)</a:t>
            </a:r>
          </a:p>
          <a:p>
            <a:r>
              <a:rPr lang="en-US" b="1" i="1" dirty="0" smtClean="0">
                <a:latin typeface="Apple Chancery"/>
                <a:cs typeface="Apple Chancery"/>
              </a:rPr>
              <a:t>L</a:t>
            </a:r>
            <a:r>
              <a:rPr lang="en-US" b="1" i="1" dirty="0" smtClean="0"/>
              <a:t>(</a:t>
            </a:r>
            <a:r>
              <a:rPr lang="en-US" b="1" i="1" dirty="0" err="1" smtClean="0"/>
              <a:t>a</a:t>
            </a:r>
            <a:r>
              <a:rPr lang="en-US" b="1" i="1" baseline="-25000" dirty="0" err="1" smtClean="0"/>
              <a:t>L</a:t>
            </a:r>
            <a:r>
              <a:rPr lang="en-US" b="1" i="1" baseline="-25000" dirty="0" smtClean="0"/>
              <a:t>,</a:t>
            </a:r>
            <a:r>
              <a:rPr lang="en-US" b="1" i="1" dirty="0"/>
              <a:t> </a:t>
            </a:r>
            <a:r>
              <a:rPr lang="en-US" b="1" i="1" dirty="0" err="1"/>
              <a:t>a</a:t>
            </a:r>
            <a:r>
              <a:rPr lang="en-US" b="1" i="1" baseline="-25000" dirty="0" err="1">
                <a:latin typeface="Symbol" charset="2"/>
                <a:cs typeface="Symbol" charset="2"/>
              </a:rPr>
              <a:t>t</a:t>
            </a:r>
            <a:r>
              <a:rPr lang="en-US" b="1" i="1" dirty="0" err="1" smtClean="0"/>
              <a:t>|</a:t>
            </a:r>
            <a:r>
              <a:rPr lang="en-US" b="1" i="1" dirty="0" err="1"/>
              <a:t>x</a:t>
            </a:r>
            <a:r>
              <a:rPr lang="en-US" b="1" dirty="0"/>
              <a:t>)</a:t>
            </a:r>
            <a:r>
              <a:rPr lang="en-US" b="1" dirty="0" smtClean="0"/>
              <a:t>  = </a:t>
            </a:r>
            <a:r>
              <a:rPr lang="en-US" b="1" i="1" dirty="0"/>
              <a:t>J</a:t>
            </a:r>
            <a:r>
              <a:rPr lang="en-US" b="1" i="1" dirty="0" smtClean="0"/>
              <a:t>/(a</a:t>
            </a:r>
            <a:r>
              <a:rPr lang="en-US" b="1" i="1" baseline="-25000" dirty="0" smtClean="0">
                <a:latin typeface="Symbol" charset="2"/>
                <a:cs typeface="Symbol" charset="2"/>
              </a:rPr>
              <a:t>t </a:t>
            </a:r>
            <a:r>
              <a:rPr lang="en-US" b="1" i="1" dirty="0" smtClean="0">
                <a:latin typeface="Symbol" charset="2"/>
                <a:cs typeface="Symbol" charset="2"/>
              </a:rPr>
              <a:t>+T) </a:t>
            </a:r>
            <a:r>
              <a:rPr lang="en-US" b="1" i="1" baseline="-25000" dirty="0" smtClean="0">
                <a:latin typeface="Symbol" charset="2"/>
                <a:cs typeface="Symbol" charset="2"/>
              </a:rPr>
              <a:t> </a:t>
            </a:r>
            <a:r>
              <a:rPr lang="en-US" b="1" i="1" dirty="0" err="1" smtClean="0"/>
              <a:t>P</a:t>
            </a:r>
            <a:r>
              <a:rPr lang="en-US" b="1" i="1" baseline="-25000" dirty="0" err="1">
                <a:latin typeface="Symbol" charset="2"/>
                <a:cs typeface="Symbol" charset="2"/>
              </a:rPr>
              <a:t>t</a:t>
            </a:r>
            <a:r>
              <a:rPr lang="en-US" b="1" i="1" baseline="-25000" dirty="0">
                <a:latin typeface="Symbol" charset="2"/>
                <a:cs typeface="Symbol" charset="2"/>
              </a:rPr>
              <a:t> </a:t>
            </a:r>
            <a:r>
              <a:rPr lang="en-US" b="1" i="1" dirty="0" smtClean="0"/>
              <a:t>(</a:t>
            </a:r>
            <a:r>
              <a:rPr lang="en-US" b="1" i="1" dirty="0" err="1"/>
              <a:t>a</a:t>
            </a:r>
            <a:r>
              <a:rPr lang="en-US" b="1" i="1" baseline="-25000" dirty="0" err="1"/>
              <a:t>L</a:t>
            </a:r>
            <a:r>
              <a:rPr lang="en-US" b="1" i="1" dirty="0" err="1" smtClean="0"/>
              <a:t>|</a:t>
            </a:r>
            <a:r>
              <a:rPr lang="en-US" b="1" i="1" dirty="0" err="1"/>
              <a:t>x</a:t>
            </a:r>
            <a:r>
              <a:rPr lang="en-US" b="1" dirty="0" smtClean="0"/>
              <a:t>) 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2339400" y="2631552"/>
            <a:ext cx="313057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L(</a:t>
            </a:r>
            <a:r>
              <a:rPr lang="en-US" b="1" i="1" dirty="0" err="1"/>
              <a:t>o,a</a:t>
            </a:r>
            <a:r>
              <a:rPr lang="en-US" b="1" i="1" dirty="0" smtClean="0"/>
              <a:t>) = J/(</a:t>
            </a:r>
            <a:r>
              <a:rPr lang="en-US" b="1" i="1" dirty="0" err="1" smtClean="0">
                <a:latin typeface="Symbol" charset="2"/>
                <a:cs typeface="Symbol" charset="2"/>
              </a:rPr>
              <a:t>t+T</a:t>
            </a:r>
            <a:r>
              <a:rPr lang="en-US" b="1" i="1" dirty="0" smtClean="0">
                <a:latin typeface="Symbol" charset="2"/>
                <a:cs typeface="Symbol" charset="2"/>
              </a:rPr>
              <a:t>) </a:t>
            </a:r>
            <a:endParaRPr lang="en-US" dirty="0">
              <a:latin typeface="Symbol" charset="2"/>
              <a:cs typeface="Symbol" charset="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9096" y="4470158"/>
            <a:ext cx="719533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i="1" dirty="0">
                <a:latin typeface="Apple Chancery"/>
                <a:cs typeface="Apple Chancery"/>
              </a:rPr>
              <a:t>L</a:t>
            </a:r>
            <a:r>
              <a:rPr lang="en-US" b="1" i="1" dirty="0"/>
              <a:t>(</a:t>
            </a:r>
            <a:r>
              <a:rPr lang="en-US" b="1" i="1" dirty="0" err="1"/>
              <a:t>a|x</a:t>
            </a:r>
            <a:r>
              <a:rPr lang="en-US" b="1" dirty="0"/>
              <a:t>)  = </a:t>
            </a:r>
            <a:r>
              <a:rPr lang="en-US" b="1" i="1" dirty="0"/>
              <a:t>∑</a:t>
            </a:r>
            <a:r>
              <a:rPr lang="en-US" b="1" i="1" baseline="-25000" dirty="0" err="1"/>
              <a:t>o</a:t>
            </a:r>
            <a:r>
              <a:rPr lang="en-US" b="1" i="1" dirty="0" err="1" smtClean="0"/>
              <a:t>∑</a:t>
            </a:r>
            <a:r>
              <a:rPr lang="en-US" b="1" i="1" baseline="-25000" dirty="0" err="1"/>
              <a:t>s</a:t>
            </a:r>
            <a:r>
              <a:rPr lang="en-US" b="1" i="1" dirty="0"/>
              <a:t> L(</a:t>
            </a:r>
            <a:r>
              <a:rPr lang="en-US" b="1" i="1" dirty="0" err="1"/>
              <a:t>o,a</a:t>
            </a:r>
            <a:r>
              <a:rPr lang="en-US" b="1" i="1" dirty="0"/>
              <a:t>) P(</a:t>
            </a:r>
            <a:r>
              <a:rPr lang="en-US" b="1" i="1" dirty="0" err="1"/>
              <a:t>o|s,a</a:t>
            </a:r>
            <a:r>
              <a:rPr lang="en-US" b="1" i="1" dirty="0"/>
              <a:t>) P(</a:t>
            </a:r>
            <a:r>
              <a:rPr lang="en-US" b="1" i="1" dirty="0" err="1"/>
              <a:t>s|</a:t>
            </a:r>
            <a:r>
              <a:rPr lang="en-US" b="1" i="1" dirty="0" err="1" smtClean="0"/>
              <a:t>x</a:t>
            </a:r>
            <a:r>
              <a:rPr lang="en-US" b="1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9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611" y="2794000"/>
            <a:ext cx="4772464" cy="37801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4000"/>
            <a:ext cx="3848955" cy="357094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19911" y="5422612"/>
            <a:ext cx="284285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rgbClr val="008000"/>
                </a:solidFill>
                <a:latin typeface="Apple Chancery"/>
                <a:cs typeface="Apple Chancery"/>
              </a:rPr>
              <a:t>L</a:t>
            </a:r>
            <a:r>
              <a:rPr lang="en-US" b="1" i="1" dirty="0">
                <a:solidFill>
                  <a:srgbClr val="008000"/>
                </a:solidFill>
              </a:rPr>
              <a:t>(</a:t>
            </a:r>
            <a:r>
              <a:rPr lang="en-US" b="1" i="1" dirty="0" err="1">
                <a:solidFill>
                  <a:srgbClr val="008000"/>
                </a:solidFill>
              </a:rPr>
              <a:t>a</a:t>
            </a:r>
            <a:r>
              <a:rPr lang="en-US" b="1" i="1" baseline="-25000" dirty="0" err="1">
                <a:solidFill>
                  <a:srgbClr val="008000"/>
                </a:solidFill>
              </a:rPr>
              <a:t>L</a:t>
            </a:r>
            <a:r>
              <a:rPr lang="en-US" b="1" i="1" baseline="-25000" dirty="0">
                <a:solidFill>
                  <a:srgbClr val="008000"/>
                </a:solidFill>
              </a:rPr>
              <a:t>,</a:t>
            </a:r>
            <a:r>
              <a:rPr lang="en-US" b="1" i="1" dirty="0">
                <a:solidFill>
                  <a:srgbClr val="008000"/>
                </a:solidFill>
              </a:rPr>
              <a:t> </a:t>
            </a:r>
            <a:r>
              <a:rPr lang="en-US" b="1" i="1" dirty="0" err="1">
                <a:solidFill>
                  <a:srgbClr val="008000"/>
                </a:solidFill>
              </a:rPr>
              <a:t>a</a:t>
            </a:r>
            <a:r>
              <a:rPr lang="en-US" b="1" i="1" baseline="-25000" dirty="0" err="1">
                <a:solidFill>
                  <a:srgbClr val="008000"/>
                </a:solidFill>
                <a:latin typeface="Symbol" charset="2"/>
                <a:cs typeface="Symbol" charset="2"/>
              </a:rPr>
              <a:t>t</a:t>
            </a:r>
            <a:r>
              <a:rPr lang="en-US" b="1" i="1" dirty="0" err="1">
                <a:solidFill>
                  <a:srgbClr val="008000"/>
                </a:solidFill>
              </a:rPr>
              <a:t>|</a:t>
            </a:r>
            <a:r>
              <a:rPr lang="en-US" b="1" i="1" dirty="0" err="1" smtClean="0">
                <a:solidFill>
                  <a:srgbClr val="008000"/>
                </a:solidFill>
              </a:rPr>
              <a:t>x</a:t>
            </a:r>
            <a:r>
              <a:rPr lang="en-US" b="1" i="1" dirty="0" smtClean="0">
                <a:solidFill>
                  <a:srgbClr val="008000"/>
                </a:solidFill>
              </a:rPr>
              <a:t>=5.3</a:t>
            </a:r>
            <a:r>
              <a:rPr lang="en-US" b="1" dirty="0" smtClean="0">
                <a:solidFill>
                  <a:srgbClr val="008000"/>
                </a:solidFill>
              </a:rPr>
              <a:t>) 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46979" y="3315906"/>
            <a:ext cx="175756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err="1">
                <a:solidFill>
                  <a:srgbClr val="0000FF"/>
                </a:solidFill>
              </a:rPr>
              <a:t>P</a:t>
            </a:r>
            <a:r>
              <a:rPr lang="en-US" b="1" i="1" baseline="-25000" dirty="0" err="1">
                <a:solidFill>
                  <a:srgbClr val="0000FF"/>
                </a:solidFill>
                <a:latin typeface="Symbol" charset="2"/>
                <a:cs typeface="Symbol" charset="2"/>
              </a:rPr>
              <a:t>t</a:t>
            </a:r>
            <a:r>
              <a:rPr lang="en-US" b="1" i="1" baseline="-25000" dirty="0">
                <a:solidFill>
                  <a:srgbClr val="0000FF"/>
                </a:solidFill>
                <a:latin typeface="Symbol" charset="2"/>
                <a:cs typeface="Symbol" charset="2"/>
              </a:rPr>
              <a:t> </a:t>
            </a:r>
            <a:r>
              <a:rPr lang="en-US" b="1" i="1" dirty="0">
                <a:solidFill>
                  <a:srgbClr val="0000FF"/>
                </a:solidFill>
              </a:rPr>
              <a:t>(</a:t>
            </a:r>
            <a:r>
              <a:rPr lang="en-US" b="1" i="1" dirty="0" err="1">
                <a:solidFill>
                  <a:srgbClr val="0000FF"/>
                </a:solidFill>
              </a:rPr>
              <a:t>a</a:t>
            </a:r>
            <a:r>
              <a:rPr lang="en-US" b="1" i="1" baseline="-25000" dirty="0" err="1">
                <a:solidFill>
                  <a:srgbClr val="0000FF"/>
                </a:solidFill>
              </a:rPr>
              <a:t>L</a:t>
            </a:r>
            <a:r>
              <a:rPr lang="en-US" b="1" i="1" dirty="0" err="1">
                <a:solidFill>
                  <a:srgbClr val="0000FF"/>
                </a:solidFill>
              </a:rPr>
              <a:t>|x</a:t>
            </a:r>
            <a:r>
              <a:rPr lang="en-US" b="1" dirty="0">
                <a:solidFill>
                  <a:srgbClr val="0000FF"/>
                </a:solidFill>
              </a:rPr>
              <a:t>) 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823" y="1911558"/>
            <a:ext cx="2955056" cy="896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i="1" dirty="0" smtClean="0"/>
              <a:t>P(</a:t>
            </a:r>
            <a:r>
              <a:rPr lang="en-US" i="1" dirty="0" err="1" smtClean="0"/>
              <a:t>s|x</a:t>
            </a:r>
            <a:r>
              <a:rPr lang="en-US" i="1" dirty="0" smtClean="0"/>
              <a:t>) as a </a:t>
            </a:r>
          </a:p>
          <a:p>
            <a:pPr>
              <a:lnSpc>
                <a:spcPct val="80000"/>
              </a:lnSpc>
            </a:pPr>
            <a:r>
              <a:rPr lang="en-US" i="1" dirty="0" smtClean="0"/>
              <a:t>function of time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1972236" y="3315906"/>
            <a:ext cx="893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4">
                    <a:lumMod val="50000"/>
                    <a:lumOff val="50000"/>
                  </a:schemeClr>
                </a:solidFill>
              </a:rPr>
              <a:t>x</a:t>
            </a:r>
            <a:r>
              <a:rPr lang="en-US" sz="2400" dirty="0" smtClean="0">
                <a:solidFill>
                  <a:schemeClr val="accent4">
                    <a:lumMod val="50000"/>
                    <a:lumOff val="50000"/>
                  </a:schemeClr>
                </a:solidFill>
              </a:rPr>
              <a:t>=5.3</a:t>
            </a:r>
            <a:endParaRPr lang="en-US" sz="2400" dirty="0">
              <a:solidFill>
                <a:schemeClr val="accent4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32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65048" y="381000"/>
            <a:ext cx="8153400" cy="990600"/>
          </a:xfrm>
          <a:prstGeom prst="rect">
            <a:avLst/>
          </a:prstGeom>
        </p:spPr>
        <p:txBody>
          <a:bodyPr vert="horz" anchor="ctr">
            <a:normAutofit fontScale="825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/>
              <a:t>Example decision: End point planning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102" y="2236706"/>
            <a:ext cx="3454400" cy="2082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69" y="2033763"/>
            <a:ext cx="2311400" cy="292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950" y="2236706"/>
            <a:ext cx="2451100" cy="2476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54843" y="1741375"/>
            <a:ext cx="1071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</a:t>
            </a:r>
            <a:r>
              <a:rPr lang="en-US" smtClean="0"/>
              <a:t>tate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18799" y="1682740"/>
            <a:ext cx="266130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Reward/Cost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06648" y="1637500"/>
            <a:ext cx="140214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55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Gain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89" y="1985880"/>
            <a:ext cx="3228774" cy="19832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88" y="4247679"/>
            <a:ext cx="1536700" cy="160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248" y="2287109"/>
            <a:ext cx="48768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738" y="1706995"/>
            <a:ext cx="5632180" cy="46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39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43" y="2333827"/>
            <a:ext cx="7747000" cy="38354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65048" y="381000"/>
            <a:ext cx="8153400" cy="990600"/>
          </a:xfrm>
          <a:prstGeom prst="rect">
            <a:avLst/>
          </a:prstGeom>
        </p:spPr>
        <p:txBody>
          <a:bodyPr vert="horz" anchor="ctr">
            <a:normAutofit fontScale="825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/>
              <a:t>Example decision: End point planning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05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derive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03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Battaglia</a:t>
            </a:r>
            <a:r>
              <a:rPr lang="en-US" dirty="0" smtClean="0"/>
              <a:t> and Schrater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875" y="1552306"/>
            <a:ext cx="4953000" cy="3378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2648" y="4930506"/>
            <a:ext cx="79902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Deadline = 1400 </a:t>
            </a:r>
            <a:r>
              <a:rPr lang="en-US" dirty="0" err="1" smtClean="0"/>
              <a:t>msec</a:t>
            </a:r>
            <a:endParaRPr lang="en-US" dirty="0" smtClean="0"/>
          </a:p>
          <a:p>
            <a:r>
              <a:rPr lang="en-US" dirty="0" smtClean="0"/>
              <a:t>Dots accumulate while finger on button</a:t>
            </a:r>
          </a:p>
          <a:p>
            <a:r>
              <a:rPr lang="en-US" dirty="0" smtClean="0"/>
              <a:t>Reach to intercept centroid before deadline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62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Battaglia</a:t>
            </a:r>
            <a:r>
              <a:rPr lang="en-US" dirty="0" smtClean="0"/>
              <a:t> and Schrater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3636395"/>
            <a:ext cx="8155811" cy="32216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313" y="1515181"/>
            <a:ext cx="22096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State?</a:t>
            </a:r>
          </a:p>
          <a:p>
            <a:r>
              <a:rPr lang="en-US" dirty="0" smtClean="0"/>
              <a:t>Actions?</a:t>
            </a:r>
          </a:p>
          <a:p>
            <a:r>
              <a:rPr lang="en-US" dirty="0" smtClean="0"/>
              <a:t>Outcomes?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78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decision: Random Dot Coherent motion paradigm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1680508"/>
            <a:ext cx="6765943" cy="517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2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6130"/>
            <a:ext cx="9144000" cy="534530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decision: Random Dot Coherent motion paradigm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0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decision: Random Dot Coherent motion paradigm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635394"/>
            <a:ext cx="8153400" cy="3962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20375" y="5641085"/>
            <a:ext cx="532289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When to initiate movement?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4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Decision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Sensory Space (Observable variables)</a:t>
            </a:r>
          </a:p>
          <a:p>
            <a:pPr marL="0" indent="0">
              <a:buNone/>
            </a:pPr>
            <a:r>
              <a:rPr lang="en-US" i="1" dirty="0" smtClean="0"/>
              <a:t>	</a:t>
            </a:r>
            <a:r>
              <a:rPr lang="en-US" b="1" i="1" dirty="0" smtClean="0"/>
              <a:t>x</a:t>
            </a:r>
            <a:r>
              <a:rPr lang="en-US" i="1" baseline="-25000" dirty="0"/>
              <a:t> </a:t>
            </a:r>
            <a:r>
              <a:rPr lang="en-US" i="1" dirty="0" smtClean="0"/>
              <a:t>= </a:t>
            </a:r>
            <a:r>
              <a:rPr lang="en-US" sz="3600" dirty="0" smtClean="0"/>
              <a:t>{</a:t>
            </a:r>
            <a:r>
              <a:rPr lang="en-US" b="1" i="1" dirty="0" smtClean="0"/>
              <a:t>x</a:t>
            </a:r>
            <a:r>
              <a:rPr lang="en-US" i="1" baseline="-25000" dirty="0" smtClean="0"/>
              <a:t>1</a:t>
            </a:r>
            <a:r>
              <a:rPr lang="en-US" i="1" dirty="0" smtClean="0"/>
              <a:t>,....,</a:t>
            </a:r>
            <a:r>
              <a:rPr lang="en-US" b="1" i="1" dirty="0" smtClean="0"/>
              <a:t> </a:t>
            </a:r>
            <a:r>
              <a:rPr lang="en-US" b="1" i="1" dirty="0" err="1" smtClean="0"/>
              <a:t>x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 </a:t>
            </a:r>
            <a:r>
              <a:rPr lang="en-US" sz="3200" dirty="0" smtClean="0"/>
              <a:t>}</a:t>
            </a:r>
            <a:endParaRPr lang="en-US" i="1" baseline="-25000" dirty="0" smtClean="0"/>
          </a:p>
          <a:p>
            <a:r>
              <a:rPr lang="en-US" i="1" dirty="0" smtClean="0"/>
              <a:t>State Space (hidden variables)</a:t>
            </a:r>
          </a:p>
          <a:p>
            <a:pPr marL="365760" lvl="1" indent="0">
              <a:buNone/>
            </a:pPr>
            <a:r>
              <a:rPr lang="en-US" b="1" i="1" dirty="0"/>
              <a:t>	</a:t>
            </a:r>
            <a:r>
              <a:rPr lang="en-US" b="1" i="1" dirty="0" smtClean="0"/>
              <a:t>s</a:t>
            </a:r>
            <a:r>
              <a:rPr lang="en-US" i="1" baseline="-25000" dirty="0" smtClean="0"/>
              <a:t> </a:t>
            </a:r>
            <a:r>
              <a:rPr lang="en-US" i="1" dirty="0"/>
              <a:t>= </a:t>
            </a:r>
            <a:r>
              <a:rPr lang="en-US" sz="3300" dirty="0" smtClean="0"/>
              <a:t>{</a:t>
            </a:r>
            <a:r>
              <a:rPr lang="en-US" b="1" i="1" dirty="0" smtClean="0"/>
              <a:t>s</a:t>
            </a:r>
            <a:r>
              <a:rPr lang="en-US" i="1" baseline="-25000" dirty="0" smtClean="0"/>
              <a:t>1</a:t>
            </a:r>
            <a:r>
              <a:rPr lang="en-US" i="1" dirty="0"/>
              <a:t>,....,</a:t>
            </a:r>
            <a:r>
              <a:rPr lang="en-US" b="1" i="1" dirty="0"/>
              <a:t> </a:t>
            </a:r>
            <a:r>
              <a:rPr lang="en-US" b="1" i="1" dirty="0" err="1" smtClean="0"/>
              <a:t>s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 </a:t>
            </a:r>
            <a:r>
              <a:rPr lang="en-US" dirty="0" smtClean="0"/>
              <a:t>}</a:t>
            </a:r>
            <a:endParaRPr lang="en-US" i="1" dirty="0" smtClean="0"/>
          </a:p>
          <a:p>
            <a:r>
              <a:rPr lang="en-US" i="1" dirty="0" smtClean="0"/>
              <a:t>Action Space (controllable variables)</a:t>
            </a: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i="1" dirty="0" smtClean="0"/>
              <a:t>         </a:t>
            </a:r>
            <a:r>
              <a:rPr lang="en-US" b="1" i="1" dirty="0" smtClean="0"/>
              <a:t>a</a:t>
            </a:r>
            <a:r>
              <a:rPr lang="en-US" i="1" baseline="-25000" dirty="0" smtClean="0"/>
              <a:t> </a:t>
            </a:r>
            <a:r>
              <a:rPr lang="en-US" i="1" dirty="0"/>
              <a:t>= </a:t>
            </a:r>
            <a:r>
              <a:rPr lang="en-US" sz="3300" dirty="0" smtClean="0"/>
              <a:t>{</a:t>
            </a:r>
            <a:r>
              <a:rPr lang="en-US" b="1" i="1" dirty="0" smtClean="0"/>
              <a:t>a</a:t>
            </a:r>
            <a:r>
              <a:rPr lang="en-US" i="1" baseline="-25000" dirty="0" smtClean="0"/>
              <a:t>1</a:t>
            </a:r>
            <a:r>
              <a:rPr lang="en-US" i="1" dirty="0"/>
              <a:t>,....,</a:t>
            </a:r>
            <a:r>
              <a:rPr lang="en-US" b="1" i="1" dirty="0"/>
              <a:t> </a:t>
            </a:r>
            <a:r>
              <a:rPr lang="en-US" b="1" i="1" dirty="0" smtClean="0"/>
              <a:t>a</a:t>
            </a:r>
            <a:r>
              <a:rPr lang="en-US" i="1" baseline="-25000" dirty="0" smtClean="0"/>
              <a:t>t </a:t>
            </a:r>
            <a:r>
              <a:rPr lang="en-US" dirty="0" smtClean="0"/>
              <a:t>}</a:t>
            </a:r>
            <a:endParaRPr lang="en-US" i="1" dirty="0" smtClean="0"/>
          </a:p>
          <a:p>
            <a:r>
              <a:rPr lang="en-US" i="1" dirty="0" smtClean="0"/>
              <a:t>Outcome Space (variables affecting costs/rewards)</a:t>
            </a:r>
            <a:endParaRPr lang="en-US" i="1" dirty="0"/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i="1" dirty="0" smtClean="0"/>
              <a:t>	</a:t>
            </a:r>
            <a:r>
              <a:rPr lang="en-US" b="1" i="1" dirty="0" smtClean="0"/>
              <a:t>o</a:t>
            </a:r>
            <a:r>
              <a:rPr lang="en-US" i="1" baseline="-25000" dirty="0" smtClean="0"/>
              <a:t> </a:t>
            </a:r>
            <a:r>
              <a:rPr lang="en-US" i="1" dirty="0"/>
              <a:t>= </a:t>
            </a:r>
            <a:r>
              <a:rPr lang="en-US" sz="3300" dirty="0" smtClean="0"/>
              <a:t>{</a:t>
            </a:r>
            <a:r>
              <a:rPr lang="en-US" b="1" i="1" dirty="0" smtClean="0"/>
              <a:t>o</a:t>
            </a:r>
            <a:r>
              <a:rPr lang="en-US" i="1" baseline="-25000" dirty="0" smtClean="0"/>
              <a:t>1</a:t>
            </a:r>
            <a:r>
              <a:rPr lang="en-US" i="1" dirty="0"/>
              <a:t>,....,</a:t>
            </a:r>
            <a:r>
              <a:rPr lang="en-US" b="1" i="1" dirty="0"/>
              <a:t> </a:t>
            </a:r>
            <a:r>
              <a:rPr lang="en-US" b="1" i="1" dirty="0" err="1" smtClean="0"/>
              <a:t>o</a:t>
            </a:r>
            <a:r>
              <a:rPr lang="en-US" i="1" baseline="-25000" dirty="0" err="1" smtClean="0"/>
              <a:t>t</a:t>
            </a:r>
            <a:r>
              <a:rPr lang="en-US" i="1" baseline="-25000" dirty="0" smtClean="0"/>
              <a:t> </a:t>
            </a:r>
            <a:r>
              <a:rPr lang="en-US" dirty="0"/>
              <a:t>}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1697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i="1" dirty="0" smtClean="0"/>
              <a:t>Sensory Likelihood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i="1" dirty="0" smtClean="0"/>
              <a:t>Prior 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i="1" dirty="0" smtClean="0"/>
              <a:t>Outcomes</a:t>
            </a:r>
          </a:p>
          <a:p>
            <a:endParaRPr lang="en-US" i="1" dirty="0"/>
          </a:p>
          <a:p>
            <a:r>
              <a:rPr lang="en-US" i="1" dirty="0" smtClean="0"/>
              <a:t>Rewards/Costs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4058760" y="2152922"/>
            <a:ext cx="139812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P(</a:t>
            </a:r>
            <a:r>
              <a:rPr lang="en-US" b="1" i="1" dirty="0" err="1" smtClean="0"/>
              <a:t>x|s</a:t>
            </a:r>
            <a:r>
              <a:rPr lang="en-US" b="1" dirty="0" smtClean="0"/>
              <a:t>)</a:t>
            </a:r>
            <a:endParaRPr lang="en-US" i="1" baseline="-25000" dirty="0"/>
          </a:p>
        </p:txBody>
      </p:sp>
      <p:sp>
        <p:nvSpPr>
          <p:cNvPr id="6" name="Rectangle 5"/>
          <p:cNvSpPr/>
          <p:nvPr/>
        </p:nvSpPr>
        <p:spPr>
          <a:xfrm>
            <a:off x="4100885" y="2901893"/>
            <a:ext cx="1010802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P(s</a:t>
            </a:r>
            <a:r>
              <a:rPr lang="en-US" b="1" dirty="0" smtClean="0"/>
              <a:t>)</a:t>
            </a:r>
            <a:endParaRPr lang="en-US" i="1" baseline="-25000" dirty="0"/>
          </a:p>
        </p:txBody>
      </p:sp>
      <p:sp>
        <p:nvSpPr>
          <p:cNvPr id="7" name="Rectangle 6"/>
          <p:cNvSpPr/>
          <p:nvPr/>
        </p:nvSpPr>
        <p:spPr>
          <a:xfrm>
            <a:off x="4235692" y="4089667"/>
            <a:ext cx="1751990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P(</a:t>
            </a:r>
            <a:r>
              <a:rPr lang="en-US" b="1" i="1" dirty="0" err="1" smtClean="0"/>
              <a:t>o|a,s</a:t>
            </a:r>
            <a:r>
              <a:rPr lang="en-US" b="1" dirty="0" smtClean="0"/>
              <a:t>)</a:t>
            </a:r>
            <a:endParaRPr lang="en-US" i="1" baseline="-25000" dirty="0"/>
          </a:p>
        </p:txBody>
      </p:sp>
      <p:sp>
        <p:nvSpPr>
          <p:cNvPr id="8" name="Rectangle 7"/>
          <p:cNvSpPr/>
          <p:nvPr/>
        </p:nvSpPr>
        <p:spPr>
          <a:xfrm>
            <a:off x="4100885" y="5604848"/>
            <a:ext cx="1341621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L(</a:t>
            </a:r>
            <a:r>
              <a:rPr lang="en-US" b="1" i="1" dirty="0" err="1" smtClean="0"/>
              <a:t>o,a</a:t>
            </a:r>
            <a:r>
              <a:rPr lang="en-US" b="1" dirty="0" smtClean="0"/>
              <a:t>)</a:t>
            </a:r>
            <a:endParaRPr lang="en-US" i="1" baseline="-25000" dirty="0"/>
          </a:p>
        </p:txBody>
      </p:sp>
    </p:spTree>
    <p:extLst>
      <p:ext uri="{BB962C8B-B14F-4D97-AF65-F5344CB8AC3E}">
        <p14:creationId xmlns:p14="http://schemas.microsoft.com/office/powerpoint/2010/main" val="178151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Find Policy:  Map between observations and actions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That minimizes Expected Reward/Costs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Where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365760" lvl="1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61570" y="2238100"/>
            <a:ext cx="376876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a = π(x</a:t>
            </a:r>
            <a:r>
              <a:rPr lang="en-US" b="1" dirty="0" smtClean="0"/>
              <a:t>)  OR  P(</a:t>
            </a:r>
            <a:r>
              <a:rPr lang="en-US" b="1" dirty="0" err="1" smtClean="0"/>
              <a:t>a|x</a:t>
            </a:r>
            <a:r>
              <a:rPr lang="en-US" b="1" dirty="0" smtClean="0"/>
              <a:t>) </a:t>
            </a:r>
            <a:endParaRPr lang="en-US" i="1" baseline="-25000" dirty="0"/>
          </a:p>
        </p:txBody>
      </p:sp>
      <p:sp>
        <p:nvSpPr>
          <p:cNvPr id="7" name="Rectangle 6"/>
          <p:cNvSpPr/>
          <p:nvPr/>
        </p:nvSpPr>
        <p:spPr>
          <a:xfrm>
            <a:off x="1961570" y="3811003"/>
            <a:ext cx="388972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/>
              <a:t>a</a:t>
            </a:r>
            <a:r>
              <a:rPr lang="en-US" b="1" i="1" baseline="30000" dirty="0" smtClean="0"/>
              <a:t>*</a:t>
            </a:r>
            <a:r>
              <a:rPr lang="en-US" b="1" i="1" dirty="0" smtClean="0"/>
              <a:t> = π</a:t>
            </a:r>
            <a:r>
              <a:rPr lang="en-US" b="1" i="1" dirty="0"/>
              <a:t>(x</a:t>
            </a:r>
            <a:r>
              <a:rPr lang="en-US" b="1" dirty="0" smtClean="0"/>
              <a:t>) 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= </a:t>
            </a:r>
            <a:r>
              <a:rPr lang="en-US" b="1" dirty="0" err="1" smtClean="0"/>
              <a:t>arg</a:t>
            </a:r>
            <a:r>
              <a:rPr lang="en-US" b="1" dirty="0" smtClean="0"/>
              <a:t> min</a:t>
            </a:r>
            <a:r>
              <a:rPr lang="en-US" b="1" baseline="-25000" dirty="0" smtClean="0"/>
              <a:t>a</a:t>
            </a:r>
            <a:r>
              <a:rPr lang="en-US" b="1" dirty="0" smtClean="0"/>
              <a:t> </a:t>
            </a:r>
            <a:r>
              <a:rPr lang="en-US" b="1" i="1" dirty="0">
                <a:latin typeface="Apple Chancery"/>
                <a:cs typeface="Apple Chancery"/>
              </a:rPr>
              <a:t>L</a:t>
            </a:r>
            <a:r>
              <a:rPr lang="en-US" b="1" i="1" dirty="0"/>
              <a:t>(</a:t>
            </a:r>
            <a:r>
              <a:rPr lang="en-US" b="1" i="1" dirty="0" err="1"/>
              <a:t>a|x</a:t>
            </a:r>
            <a:r>
              <a:rPr lang="en-US" b="1" dirty="0"/>
              <a:t>)</a:t>
            </a:r>
            <a:endParaRPr lang="en-US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1954066" y="5458983"/>
            <a:ext cx="719533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i="1" dirty="0">
                <a:latin typeface="Apple Chancery"/>
                <a:cs typeface="Apple Chancery"/>
              </a:rPr>
              <a:t>L</a:t>
            </a:r>
            <a:r>
              <a:rPr lang="en-US" b="1" i="1" dirty="0"/>
              <a:t>(</a:t>
            </a:r>
            <a:r>
              <a:rPr lang="en-US" b="1" i="1" dirty="0" err="1"/>
              <a:t>a|x</a:t>
            </a:r>
            <a:r>
              <a:rPr lang="en-US" b="1" dirty="0"/>
              <a:t>)  = </a:t>
            </a:r>
            <a:r>
              <a:rPr lang="en-US" b="1" i="1" dirty="0" smtClean="0"/>
              <a:t>∑</a:t>
            </a:r>
            <a:r>
              <a:rPr lang="en-US" b="1" i="1" baseline="-25000" dirty="0" err="1" smtClean="0"/>
              <a:t>o</a:t>
            </a:r>
            <a:r>
              <a:rPr lang="en-US" b="1" i="1" dirty="0" err="1" smtClean="0"/>
              <a:t>∑</a:t>
            </a:r>
            <a:r>
              <a:rPr lang="en-US" b="1" i="1" baseline="-25000" dirty="0" err="1"/>
              <a:t>s</a:t>
            </a:r>
            <a:r>
              <a:rPr lang="en-US" b="1" i="1" dirty="0"/>
              <a:t> L(</a:t>
            </a:r>
            <a:r>
              <a:rPr lang="en-US" b="1" i="1" dirty="0" err="1"/>
              <a:t>o,a</a:t>
            </a:r>
            <a:r>
              <a:rPr lang="en-US" b="1" i="1" dirty="0"/>
              <a:t>) P(</a:t>
            </a:r>
            <a:r>
              <a:rPr lang="en-US" b="1" i="1" dirty="0" err="1"/>
              <a:t>o|s,a</a:t>
            </a:r>
            <a:r>
              <a:rPr lang="en-US" b="1" i="1" dirty="0"/>
              <a:t>) P(</a:t>
            </a:r>
            <a:r>
              <a:rPr lang="en-US" b="1" i="1" dirty="0" err="1"/>
              <a:t>s|x</a:t>
            </a:r>
            <a:r>
              <a:rPr lang="en-US" b="1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02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Infer current Bayesian inference: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 smtClean="0"/>
              <a:t>Forecast </a:t>
            </a:r>
            <a:r>
              <a:rPr lang="en-US" sz="2400" dirty="0" smtClean="0"/>
              <a:t>Outcome probabilities for each action</a:t>
            </a:r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Compute Expected Reward/Costs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Optimize the expected cost function to find best policy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961570" y="2238100"/>
            <a:ext cx="383108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P(</a:t>
            </a:r>
            <a:r>
              <a:rPr lang="en-US" b="1" i="1" dirty="0" err="1" smtClean="0"/>
              <a:t>s|x</a:t>
            </a:r>
            <a:r>
              <a:rPr lang="en-US" b="1" dirty="0" smtClean="0"/>
              <a:t>)  = </a:t>
            </a:r>
            <a:r>
              <a:rPr lang="en-US" b="1" i="1" u="sng" dirty="0"/>
              <a:t>P</a:t>
            </a:r>
            <a:r>
              <a:rPr lang="en-US" b="1" i="1" u="sng" dirty="0" smtClean="0"/>
              <a:t>(</a:t>
            </a:r>
            <a:r>
              <a:rPr lang="en-US" b="1" i="1" u="sng" dirty="0" err="1" smtClean="0"/>
              <a:t>x|</a:t>
            </a:r>
            <a:r>
              <a:rPr lang="en-US" b="1" i="1" u="sng" dirty="0" err="1"/>
              <a:t>s</a:t>
            </a:r>
            <a:r>
              <a:rPr lang="en-US" b="1" u="sng" dirty="0" smtClean="0"/>
              <a:t>)</a:t>
            </a:r>
            <a:r>
              <a:rPr lang="en-US" b="1" i="1" u="sng" dirty="0"/>
              <a:t> P</a:t>
            </a:r>
            <a:r>
              <a:rPr lang="en-US" b="1" i="1" u="sng" dirty="0" smtClean="0"/>
              <a:t>(s</a:t>
            </a:r>
            <a:r>
              <a:rPr lang="en-US" b="1" u="sng" dirty="0"/>
              <a:t>)</a:t>
            </a:r>
            <a:r>
              <a:rPr lang="en-US" b="1" dirty="0" smtClean="0"/>
              <a:t>  </a:t>
            </a:r>
            <a:endParaRPr lang="en-US" i="1" baseline="-25000" dirty="0"/>
          </a:p>
        </p:txBody>
      </p:sp>
      <p:sp>
        <p:nvSpPr>
          <p:cNvPr id="5" name="Rectangle 4"/>
          <p:cNvSpPr/>
          <p:nvPr/>
        </p:nvSpPr>
        <p:spPr>
          <a:xfrm>
            <a:off x="3346970" y="2652799"/>
            <a:ext cx="270420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∑</a:t>
            </a:r>
            <a:r>
              <a:rPr lang="en-US" b="1" i="1" baseline="-25000" dirty="0"/>
              <a:t>s</a:t>
            </a:r>
            <a:r>
              <a:rPr lang="en-US" b="1" i="1" dirty="0" smtClean="0"/>
              <a:t> P(</a:t>
            </a:r>
            <a:r>
              <a:rPr lang="en-US" b="1" i="1" dirty="0" err="1" smtClean="0"/>
              <a:t>x|</a:t>
            </a:r>
            <a:r>
              <a:rPr lang="en-US" b="1" i="1" dirty="0" err="1"/>
              <a:t>s</a:t>
            </a:r>
            <a:r>
              <a:rPr lang="en-US" b="1" dirty="0" smtClean="0"/>
              <a:t>)</a:t>
            </a:r>
            <a:r>
              <a:rPr lang="en-US" b="1" i="1" dirty="0"/>
              <a:t> P</a:t>
            </a:r>
            <a:r>
              <a:rPr lang="en-US" b="1" i="1" dirty="0" smtClean="0"/>
              <a:t>(s</a:t>
            </a:r>
            <a:r>
              <a:rPr lang="en-US" b="1" dirty="0"/>
              <a:t>)</a:t>
            </a:r>
            <a:r>
              <a:rPr lang="en-US" b="1" dirty="0" smtClean="0"/>
              <a:t>  </a:t>
            </a:r>
            <a:endParaRPr lang="en-US" i="1" baseline="-25000" dirty="0"/>
          </a:p>
        </p:txBody>
      </p:sp>
      <p:sp>
        <p:nvSpPr>
          <p:cNvPr id="6" name="Rectangle 5"/>
          <p:cNvSpPr/>
          <p:nvPr/>
        </p:nvSpPr>
        <p:spPr>
          <a:xfrm>
            <a:off x="1961570" y="3709991"/>
            <a:ext cx="549784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b="1" i="1" dirty="0" smtClean="0"/>
              <a:t>P(</a:t>
            </a:r>
            <a:r>
              <a:rPr lang="en-US" b="1" i="1" dirty="0" err="1" smtClean="0"/>
              <a:t>o|a,x</a:t>
            </a:r>
            <a:r>
              <a:rPr lang="en-US" b="1" dirty="0" smtClean="0"/>
              <a:t>)  = </a:t>
            </a:r>
            <a:r>
              <a:rPr lang="en-US" b="1" i="1" dirty="0" smtClean="0"/>
              <a:t>∑</a:t>
            </a:r>
            <a:r>
              <a:rPr lang="en-US" b="1" i="1" baseline="-25000" dirty="0" smtClean="0"/>
              <a:t>s</a:t>
            </a:r>
            <a:r>
              <a:rPr lang="en-US" b="1" i="1" dirty="0" smtClean="0"/>
              <a:t> P(</a:t>
            </a:r>
            <a:r>
              <a:rPr lang="en-US" b="1" i="1" dirty="0" err="1" smtClean="0"/>
              <a:t>o|s,a</a:t>
            </a:r>
            <a:r>
              <a:rPr lang="en-US" b="1" i="1" dirty="0" smtClean="0"/>
              <a:t>) P</a:t>
            </a:r>
            <a:r>
              <a:rPr lang="en-US" b="1" i="1" dirty="0"/>
              <a:t>(</a:t>
            </a:r>
            <a:r>
              <a:rPr lang="en-US" b="1" i="1" dirty="0" err="1"/>
              <a:t>s|x</a:t>
            </a:r>
            <a:r>
              <a:rPr lang="en-US" b="1" dirty="0"/>
              <a:t>) </a:t>
            </a:r>
            <a:endParaRPr lang="en-US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1362385" y="5054934"/>
            <a:ext cx="719533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1" i="1" dirty="0">
                <a:latin typeface="Apple Chancery"/>
                <a:cs typeface="Apple Chancery"/>
              </a:rPr>
              <a:t>L</a:t>
            </a:r>
            <a:r>
              <a:rPr lang="en-US" b="1" i="1" dirty="0"/>
              <a:t>(</a:t>
            </a:r>
            <a:r>
              <a:rPr lang="en-US" b="1" i="1" dirty="0" err="1"/>
              <a:t>a|x</a:t>
            </a:r>
            <a:r>
              <a:rPr lang="en-US" b="1" dirty="0"/>
              <a:t>)  = </a:t>
            </a:r>
            <a:r>
              <a:rPr lang="en-US" b="1" i="1" dirty="0" smtClean="0"/>
              <a:t>∑</a:t>
            </a:r>
            <a:r>
              <a:rPr lang="en-US" b="1" i="1" baseline="-25000" dirty="0" smtClean="0"/>
              <a:t>o</a:t>
            </a:r>
            <a:r>
              <a:rPr lang="en-US" b="1" i="1" dirty="0" smtClean="0"/>
              <a:t> L</a:t>
            </a:r>
            <a:r>
              <a:rPr lang="en-US" b="1" i="1" dirty="0"/>
              <a:t>(</a:t>
            </a:r>
            <a:r>
              <a:rPr lang="en-US" b="1" i="1" dirty="0" err="1"/>
              <a:t>o,a</a:t>
            </a:r>
            <a:r>
              <a:rPr lang="en-US" b="1" i="1" dirty="0"/>
              <a:t>) P(</a:t>
            </a:r>
            <a:r>
              <a:rPr lang="en-US" b="1" i="1" dirty="0" err="1"/>
              <a:t>o|a,x</a:t>
            </a:r>
            <a:r>
              <a:rPr lang="en-US" b="1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99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Default Theme">
  <a:themeElements>
    <a:clrScheme name="Custom 3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0C0E0B"/>
      </a:accent1>
      <a:accent2>
        <a:srgbClr val="0D0B00"/>
      </a:accent2>
      <a:accent3>
        <a:srgbClr val="0D0C00"/>
      </a:accent3>
      <a:accent4>
        <a:srgbClr val="100C0E"/>
      </a:accent4>
      <a:accent5>
        <a:srgbClr val="0C0A10"/>
      </a:accent5>
      <a:accent6>
        <a:srgbClr val="0B0B10"/>
      </a:accent6>
      <a:hlink>
        <a:srgbClr val="8E58B6"/>
      </a:hlink>
      <a:folHlink>
        <a:srgbClr val="7F6F6F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1020</TotalTime>
  <Words>385</Words>
  <Application>Microsoft Macintosh PowerPoint</Application>
  <PresentationFormat>On-screen Show (4:3)</PresentationFormat>
  <Paragraphs>115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Apple Chancery</vt:lpstr>
      <vt:lpstr>Palatino Linotype</vt:lpstr>
      <vt:lpstr>Tw Cen MT</vt:lpstr>
      <vt:lpstr>Arial</vt:lpstr>
      <vt:lpstr>Calibri</vt:lpstr>
      <vt:lpstr>Symbol</vt:lpstr>
      <vt:lpstr>Wingdings</vt:lpstr>
      <vt:lpstr>Default Theme</vt:lpstr>
      <vt:lpstr>Bayesian decision theory</vt:lpstr>
      <vt:lpstr>PowerPoint Presentation</vt:lpstr>
      <vt:lpstr>Example decision: Random Dot Coherent motion paradigm</vt:lpstr>
      <vt:lpstr>Example decision: Random Dot Coherent motion paradigm</vt:lpstr>
      <vt:lpstr>Example decision: Random Dot Coherent motion paradigm</vt:lpstr>
      <vt:lpstr>Basic Decision Components</vt:lpstr>
      <vt:lpstr>Model components</vt:lpstr>
      <vt:lpstr>Goal</vt:lpstr>
      <vt:lpstr>Decision Steps</vt:lpstr>
      <vt:lpstr>Policy:  Sensory history -&gt; choice</vt:lpstr>
      <vt:lpstr>Bayesian Inference of hidden state</vt:lpstr>
      <vt:lpstr>Bayesian Inference</vt:lpstr>
      <vt:lpstr>Outcome forecast</vt:lpstr>
      <vt:lpstr>Outcome probability</vt:lpstr>
      <vt:lpstr>Expected Cost</vt:lpstr>
      <vt:lpstr>Simulating</vt:lpstr>
      <vt:lpstr>PowerPoint Presentation</vt:lpstr>
      <vt:lpstr>Expected Gain</vt:lpstr>
      <vt:lpstr>Behavior</vt:lpstr>
      <vt:lpstr>Let’s derive this</vt:lpstr>
      <vt:lpstr>Battaglia and Schrater</vt:lpstr>
      <vt:lpstr>Battaglia and Schrater</vt:lpstr>
    </vt:vector>
  </TitlesOfParts>
  <Company>University of Minnesota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decision theory</dc:title>
  <dc:creator>Paul Schrater</dc:creator>
  <cp:lastModifiedBy>Paul R Schrater</cp:lastModifiedBy>
  <cp:revision>39</cp:revision>
  <cp:lastPrinted>2015-06-29T12:28:04Z</cp:lastPrinted>
  <dcterms:created xsi:type="dcterms:W3CDTF">2015-06-29T01:29:15Z</dcterms:created>
  <dcterms:modified xsi:type="dcterms:W3CDTF">2017-08-01T18:55:53Z</dcterms:modified>
</cp:coreProperties>
</file>

<file path=docProps/thumbnail.jpeg>
</file>